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sldIdLst>
    <p:sldId id="257" r:id="rId2"/>
    <p:sldId id="268" r:id="rId3"/>
    <p:sldId id="269" r:id="rId4"/>
    <p:sldId id="271" r:id="rId5"/>
    <p:sldId id="258" r:id="rId6"/>
    <p:sldId id="274" r:id="rId7"/>
    <p:sldId id="273" r:id="rId8"/>
    <p:sldId id="263" r:id="rId9"/>
    <p:sldId id="277" r:id="rId10"/>
    <p:sldId id="261" r:id="rId11"/>
    <p:sldId id="259" r:id="rId12"/>
    <p:sldId id="267" r:id="rId13"/>
    <p:sldId id="275" r:id="rId14"/>
    <p:sldId id="265" r:id="rId15"/>
    <p:sldId id="285" r:id="rId16"/>
    <p:sldId id="276" r:id="rId17"/>
    <p:sldId id="272" r:id="rId18"/>
    <p:sldId id="278" r:id="rId19"/>
    <p:sldId id="281" r:id="rId20"/>
    <p:sldId id="279" r:id="rId21"/>
    <p:sldId id="282" r:id="rId22"/>
    <p:sldId id="280" r:id="rId23"/>
    <p:sldId id="283" r:id="rId24"/>
    <p:sldId id="28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3D5C-154C-ED48-BEDC-CD3D6C87A81F}" v="28" dt="2023-09-13T23:44:57.238"/>
    <p1510:client id="{897DCFC9-75F6-4BC8-9604-42F43B469882}" v="202" dt="2023-09-13T20:06:56.095"/>
    <p1510:client id="{8A354AE7-F300-46EA-B6B2-4BAB1A458E36}" v="815" dt="2023-09-13T06:21:40.192"/>
    <p1510:client id="{AD80E70F-07D1-4149-A0E9-C0871B1C67C7}" v="758" dt="2023-09-14T00:27:56.206"/>
    <p1510:client id="{B6C1D816-A18C-4848-92D1-80C633564CBE}" v="92" dt="2023-09-13T23:27:59.349"/>
    <p1510:client id="{CEDC2450-0F54-41BE-A35B-4328964791C1}" v="31" dt="2023-09-14T22:21:50.782"/>
    <p1510:client id="{F2A8E14D-FCDF-4B3E-9BDE-D449168B2771}" v="44" dt="2023-09-13T23:20:25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27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6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19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95693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887195" y="-2211"/>
            <a:ext cx="9480867" cy="1257299"/>
          </a:xfrm>
        </p:spPr>
        <p:txBody>
          <a:bodyPr>
            <a:normAutofit/>
          </a:bodyPr>
          <a:lstStyle/>
          <a:p>
            <a:r>
              <a:rPr lang="pt-BR">
                <a:latin typeface="Comic Sans MS"/>
              </a:rPr>
              <a:t>  </a:t>
            </a:r>
            <a:r>
              <a:rPr lang="pt-BR" sz="6000">
                <a:latin typeface="Comic Sans MS"/>
              </a:rPr>
              <a:t>WI-FI</a:t>
            </a:r>
            <a:r>
              <a:rPr lang="pt-BR" sz="7200">
                <a:latin typeface="Comic Sans MS"/>
              </a:rPr>
              <a:t>         </a:t>
            </a:r>
            <a:endParaRPr lang="pt-BR" sz="4000">
              <a:latin typeface="Comic Sans M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5169" y="4858018"/>
            <a:ext cx="2309447" cy="1320045"/>
          </a:xfrm>
        </p:spPr>
        <p:txBody>
          <a:bodyPr>
            <a:noAutofit/>
          </a:bodyPr>
          <a:lstStyle/>
          <a:p>
            <a:pPr algn="l"/>
            <a:r>
              <a:rPr lang="pt-BR" sz="1600">
                <a:solidFill>
                  <a:schemeClr val="bg1"/>
                </a:solidFill>
                <a:latin typeface="Impact"/>
              </a:rPr>
              <a:t> </a:t>
            </a:r>
            <a:r>
              <a:rPr lang="pt-BR" sz="1600">
                <a:solidFill>
                  <a:schemeClr val="bg1"/>
                </a:solidFill>
              </a:rPr>
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</a:r>
            <a:endParaRPr lang="pt-BR" sz="2400" b="1">
              <a:solidFill>
                <a:schemeClr val="bg1"/>
              </a:solidFill>
              <a:latin typeface="Comic Sans M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BBFD5C-8672-FE4B-8243-0E5B348C3090}"/>
              </a:ext>
            </a:extLst>
          </p:cNvPr>
          <p:cNvSpPr txBox="1"/>
          <p:nvPr/>
        </p:nvSpPr>
        <p:spPr>
          <a:xfrm>
            <a:off x="3556719" y="929210"/>
            <a:ext cx="2644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Comic Sans MS"/>
              </a:rPr>
              <a:t>    </a:t>
            </a:r>
            <a:r>
              <a:rPr lang="pt-BR">
                <a:latin typeface="Comic Sans MS"/>
              </a:rPr>
              <a:t>  e como funciona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4DD842-EB40-2820-504F-9178459542EE}"/>
              </a:ext>
            </a:extLst>
          </p:cNvPr>
          <p:cNvSpPr txBox="1"/>
          <p:nvPr/>
        </p:nvSpPr>
        <p:spPr>
          <a:xfrm>
            <a:off x="986013" y="558653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omic Sans MS"/>
              </a:rPr>
              <a:t>Ryan;</a:t>
            </a:r>
          </a:p>
          <a:p>
            <a:r>
              <a:rPr lang="pt-BR">
                <a:latin typeface="Comic Sans MS"/>
              </a:rPr>
              <a:t>Adriano;</a:t>
            </a:r>
          </a:p>
          <a:p>
            <a:r>
              <a:rPr lang="pt-BR">
                <a:latin typeface="Comic Sans MS"/>
              </a:rPr>
              <a:t>Rebeca;</a:t>
            </a:r>
          </a:p>
          <a:p>
            <a:r>
              <a:rPr lang="pt-BR">
                <a:latin typeface="Comic Sans MS"/>
              </a:rPr>
              <a:t>Gustavo.</a:t>
            </a:r>
          </a:p>
        </p:txBody>
      </p:sp>
      <p:pic>
        <p:nvPicPr>
          <p:cNvPr id="10" name="Imagem 9" descr="Logotipo, nome da empresa&#10;&#10;Descrição gerada automaticamente">
            <a:extLst>
              <a:ext uri="{FF2B5EF4-FFF2-40B4-BE49-F238E27FC236}">
                <a16:creationId xmlns:a16="http://schemas.microsoft.com/office/drawing/2014/main" id="{FE49950E-C734-9D88-CCF0-AB98E98AC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29" y="1902991"/>
            <a:ext cx="2662990" cy="157650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F3E7E72-6ECB-3B2A-0F89-09B542F6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995" y="3097914"/>
            <a:ext cx="1911928" cy="1526197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BAC390F3-2EBE-CB49-5C44-866E52FC5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10" y="5490882"/>
            <a:ext cx="23128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4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0AF64-16AF-054E-DBB5-147B60F32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4255" b="11347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629EA8-C205-C86F-5588-A4091DA7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Padrões de Wi-Fi</a:t>
            </a:r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17B750-CDE2-D352-71BD-00F7AF767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730" y="2799738"/>
            <a:ext cx="795956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cs typeface="Arial"/>
              </a:rPr>
              <a:t>Existem diferentes padrões de Wi-Fi (como 802.11ac, 802.11n, 802.11ax, etc.) que definem a velocidade e o alcance da rede. Cada novo padrão geralmente oferece melhorias em termos de desempenho e eficiência.</a:t>
            </a:r>
            <a:endParaRPr lang="pt-BR"/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BDEFD023-31E5-92C8-EF8D-F43EB93F0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947" y="1033078"/>
            <a:ext cx="4669765" cy="21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7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8">
            <a:extLst>
              <a:ext uri="{FF2B5EF4-FFF2-40B4-BE49-F238E27FC236}">
                <a16:creationId xmlns:a16="http://schemas.microsoft.com/office/drawing/2014/main" id="{D61F52E4-6B00-451B-A5E1-072C8469C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718"/>
            <a:ext cx="12189867" cy="68607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EBDB41D2-A41F-3A07-34E0-1B8A86C51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3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34" name="Picture 20">
            <a:extLst>
              <a:ext uri="{FF2B5EF4-FFF2-40B4-BE49-F238E27FC236}">
                <a16:creationId xmlns:a16="http://schemas.microsoft.com/office/drawing/2014/main" id="{B659837C-722E-4BE4-930C-BC22F76E9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DF6247F4-6B0D-49AE-A731-028F62CB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24">
            <a:extLst>
              <a:ext uri="{FF2B5EF4-FFF2-40B4-BE49-F238E27FC236}">
                <a16:creationId xmlns:a16="http://schemas.microsoft.com/office/drawing/2014/main" id="{D25A54A1-FB48-4A8B-8EEF-FD15A493A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6">
            <a:extLst>
              <a:ext uri="{FF2B5EF4-FFF2-40B4-BE49-F238E27FC236}">
                <a16:creationId xmlns:a16="http://schemas.microsoft.com/office/drawing/2014/main" id="{50902D7C-B775-495F-9912-485BA89CC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015D033C-155D-454A-91C8-8EF58FAFA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7349109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6A3D49-A7C2-8E3F-D2C1-F4D81E18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14" y="808056"/>
            <a:ext cx="5264297" cy="1077229"/>
          </a:xfrm>
        </p:spPr>
        <p:txBody>
          <a:bodyPr>
            <a:normAutofit/>
          </a:bodyPr>
          <a:lstStyle/>
          <a:p>
            <a:pPr algn="l"/>
            <a:r>
              <a:rPr lang="pt-BR" sz="2900">
                <a:latin typeface="Comic Sans MS"/>
                <a:cs typeface="Arial"/>
              </a:rPr>
              <a:t>Essas frequências são medidas em </a:t>
            </a:r>
            <a:r>
              <a:rPr lang="pt-BR" sz="2900" b="1">
                <a:latin typeface="Comic Sans MS"/>
                <a:cs typeface="Arial"/>
              </a:rPr>
              <a:t>Gigahertz </a:t>
            </a:r>
            <a:r>
              <a:rPr lang="pt-BR" sz="2900">
                <a:latin typeface="Comic Sans MS"/>
                <a:cs typeface="Arial"/>
              </a:rPr>
              <a:t>(GHz)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1C53FC-AD96-412E-4A7F-E1D3CFED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8014" y="2052116"/>
            <a:ext cx="5264297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 b="1">
                <a:cs typeface="Arial"/>
              </a:rPr>
              <a:t>2,4 GHz </a:t>
            </a:r>
            <a:r>
              <a:rPr lang="pt-BR">
                <a:cs typeface="Arial"/>
              </a:rPr>
              <a:t>= Menor velocidade porem áreas maiores</a:t>
            </a:r>
          </a:p>
          <a:p>
            <a:pPr marL="344170" indent="-344170"/>
            <a:r>
              <a:rPr lang="pt-BR" b="1">
                <a:cs typeface="Arial"/>
              </a:rPr>
              <a:t>5 GHz</a:t>
            </a:r>
            <a:r>
              <a:rPr lang="pt-BR">
                <a:cs typeface="Arial"/>
              </a:rPr>
              <a:t> = Maior velocidade porem áreas menores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F6535188-80DA-471A-84D3-C4CFDE245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643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2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47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Arte com logotipo Wi-Fi">
            <a:extLst>
              <a:ext uri="{FF2B5EF4-FFF2-40B4-BE49-F238E27FC236}">
                <a16:creationId xmlns:a16="http://schemas.microsoft.com/office/drawing/2014/main" id="{5A602AA2-B85D-3087-44CC-32C902C24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544" r="-1" b="14096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71" name="Picture 49">
            <a:extLst>
              <a:ext uri="{FF2B5EF4-FFF2-40B4-BE49-F238E27FC236}">
                <a16:creationId xmlns:a16="http://schemas.microsoft.com/office/drawing/2014/main" id="{967F5611-5230-4249-948C-9599F862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2" name="Picture 51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" y="0"/>
            <a:ext cx="12189867" cy="6858000"/>
          </a:xfrm>
          <a:prstGeom prst="rect">
            <a:avLst/>
          </a:prstGeom>
        </p:spPr>
      </p:pic>
      <p:sp>
        <p:nvSpPr>
          <p:cNvPr id="73" name="Rectangle 53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55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57">
            <a:extLst>
              <a:ext uri="{FF2B5EF4-FFF2-40B4-BE49-F238E27FC236}">
                <a16:creationId xmlns:a16="http://schemas.microsoft.com/office/drawing/2014/main" id="{828DF289-3FA7-47B8-A823-7F7292C92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C4D7AF-0AAC-68E1-BD87-33CFEE546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Segurança</a:t>
            </a:r>
            <a:endParaRPr lang="pt-BR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E05082-715A-B6FA-B29B-0B5E902F3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865" y="1435259"/>
            <a:ext cx="795956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>
                <a:cs typeface="Arial"/>
              </a:rPr>
              <a:t>A maioria das redes Wi-Fi usa protocolos de criptografia, como WPA2 ou WPA3, para proteger a comunicação entre dispositivos. É importante configurar uma senha forte e manter seu roteador e dispositivos atualizados para evitar ameaças de segurança.</a:t>
            </a:r>
          </a:p>
          <a:p>
            <a:pPr marL="344170" indent="-344170"/>
            <a:endParaRPr lang="pt-BR">
              <a:cs typeface="Arial"/>
            </a:endParaRPr>
          </a:p>
        </p:txBody>
      </p:sp>
      <p:sp>
        <p:nvSpPr>
          <p:cNvPr id="76" name="Rectangle 59">
            <a:extLst>
              <a:ext uri="{FF2B5EF4-FFF2-40B4-BE49-F238E27FC236}">
                <a16:creationId xmlns:a16="http://schemas.microsoft.com/office/drawing/2014/main" id="{EEA9B471-D6E2-406D-878F-E931B0D7E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luz, frente, tijolo, livro&#10;&#10;Descrição gerada automaticamente">
            <a:extLst>
              <a:ext uri="{FF2B5EF4-FFF2-40B4-BE49-F238E27FC236}">
                <a16:creationId xmlns:a16="http://schemas.microsoft.com/office/drawing/2014/main" id="{531756A1-EBAD-3BEF-0304-8560A2DD9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673" y="400527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1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7496A4-CBCB-2302-690B-594FFFAA2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pt-BR" sz="4800">
                <a:latin typeface="Comic Sans MS"/>
                <a:cs typeface="Arial"/>
              </a:rPr>
              <a:t>WPA2 e WPA3</a:t>
            </a:r>
            <a:endParaRPr lang="pt-BR" sz="4800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21D37D-0334-BDD3-22CA-3FF617CE7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874" y="2662280"/>
            <a:ext cx="8207265" cy="3387664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pt-BR">
                <a:ea typeface="+mn-lt"/>
                <a:cs typeface="+mn-lt"/>
              </a:rPr>
              <a:t>São protocolos de segurança amplamente usados para proteger redes Wi-Fi contra ameaças de segurança e criptografar as comunicações entre dispositivos e roteadores.</a:t>
            </a:r>
            <a:endParaRPr lang="pt-BR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778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3" y="-1"/>
            <a:ext cx="12189867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A2D5B-EC4E-4C78-8139-F36D2F2D1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5262" y="-2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AAACE2-9C9E-468F-8297-EF7B5E55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AACB909-1648-907C-5567-95213E636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9" y="1201723"/>
            <a:ext cx="3960326" cy="4454554"/>
          </a:xfrm>
        </p:spPr>
        <p:txBody>
          <a:bodyPr anchor="ctr">
            <a:normAutofit/>
          </a:bodyPr>
          <a:lstStyle/>
          <a:p>
            <a:r>
              <a:rPr lang="pt-BR" sz="3600" b="1">
                <a:latin typeface="Comic Sans MS"/>
                <a:cs typeface="Arial"/>
              </a:rPr>
              <a:t>Tipos de Redes Wi-Fi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3C4FCD-8597-BEFC-1E8C-4835119A9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63" y="1201723"/>
            <a:ext cx="5329250" cy="4454554"/>
          </a:xfrm>
        </p:spPr>
        <p:txBody>
          <a:bodyPr anchor="ctr">
            <a:normAutofit/>
          </a:bodyPr>
          <a:lstStyle/>
          <a:p>
            <a:pPr marL="344170" indent="-344170"/>
            <a:r>
              <a:rPr lang="pt-BR" sz="1800" b="1">
                <a:cs typeface="Arial"/>
              </a:rPr>
              <a:t>Redes domésticas: </a:t>
            </a:r>
            <a:r>
              <a:rPr lang="pt-BR" sz="1800">
                <a:cs typeface="Arial"/>
              </a:rPr>
              <a:t>único domicilio; pequena escala (internet, impressoras); segurança mais ''simples''; precificação  </a:t>
            </a:r>
            <a:endParaRPr lang="pt-BR" sz="1800"/>
          </a:p>
          <a:p>
            <a:pPr marL="344170" indent="-344170"/>
            <a:r>
              <a:rPr lang="pt-BR" sz="1800" b="1">
                <a:cs typeface="Arial"/>
              </a:rPr>
              <a:t>Redes empresariais: </a:t>
            </a:r>
            <a:r>
              <a:rPr lang="pt-BR" sz="1800">
                <a:cs typeface="Arial"/>
              </a:rPr>
              <a:t>ambientes de negócios e orgs; grandes áreas geográficas; muitos dispositivos e servidores; segurança prioridade crucial; precificação mais alta.</a:t>
            </a:r>
          </a:p>
          <a:p>
            <a:pPr marL="344170" indent="-344170"/>
            <a:r>
              <a:rPr lang="pt-BR" sz="1800" b="1">
                <a:cs typeface="Arial"/>
              </a:rPr>
              <a:t>Redes públicas: </a:t>
            </a:r>
            <a:r>
              <a:rPr lang="pt-BR" sz="1800">
                <a:cs typeface="Arial"/>
              </a:rPr>
              <a:t>acesso geral, normalmente temporário; segurança mais ''fraca''.</a:t>
            </a:r>
          </a:p>
        </p:txBody>
      </p:sp>
    </p:spTree>
    <p:extLst>
      <p:ext uri="{BB962C8B-B14F-4D97-AF65-F5344CB8AC3E}">
        <p14:creationId xmlns:p14="http://schemas.microsoft.com/office/powerpoint/2010/main" val="342041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238A4E4-24F3-FCB0-5966-C84870641C49}"/>
              </a:ext>
            </a:extLst>
          </p:cNvPr>
          <p:cNvSpPr txBox="1"/>
          <p:nvPr/>
        </p:nvSpPr>
        <p:spPr>
          <a:xfrm>
            <a:off x="1681237" y="29028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>
                <a:latin typeface="Comic Sans MS"/>
                <a:cs typeface="Arial"/>
              </a:rPr>
              <a:t>Exemplos: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727CD4-2E3D-FA0A-212B-9F9FBEDACB2A}"/>
              </a:ext>
            </a:extLst>
          </p:cNvPr>
          <p:cNvSpPr txBox="1"/>
          <p:nvPr/>
        </p:nvSpPr>
        <p:spPr>
          <a:xfrm>
            <a:off x="1403047" y="1415142"/>
            <a:ext cx="2331962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omic Sans MS"/>
                <a:cs typeface="Arial"/>
              </a:rPr>
              <a:t>Rede doméstica:</a:t>
            </a:r>
            <a:endParaRPr lang="pt-BR">
              <a:latin typeface="Comic Sans M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A12019-3652-376B-9F6A-EBA856596B95}"/>
              </a:ext>
            </a:extLst>
          </p:cNvPr>
          <p:cNvSpPr txBox="1"/>
          <p:nvPr/>
        </p:nvSpPr>
        <p:spPr>
          <a:xfrm>
            <a:off x="4620381" y="251581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omic Sans MS"/>
                <a:cs typeface="Arial"/>
              </a:rPr>
              <a:t>Redes empresariais:</a:t>
            </a:r>
            <a:endParaRPr lang="pt-BR">
              <a:latin typeface="Comic Sans M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293362-AFA8-F9A2-C33D-8E16EA069317}"/>
              </a:ext>
            </a:extLst>
          </p:cNvPr>
          <p:cNvSpPr txBox="1"/>
          <p:nvPr/>
        </p:nvSpPr>
        <p:spPr>
          <a:xfrm>
            <a:off x="8478761" y="141514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Comic Sans MS"/>
                <a:cs typeface="Arial"/>
              </a:rPr>
              <a:t>Redes públicas:</a:t>
            </a:r>
            <a:endParaRPr lang="pt-BR">
              <a:latin typeface="Comic Sans MS"/>
            </a:endParaRPr>
          </a:p>
        </p:txBody>
      </p:sp>
      <p:pic>
        <p:nvPicPr>
          <p:cNvPr id="13" name="Imagem 12" descr="Placa de sinalização e árvores ao fundo&#10;&#10;Descrição gerada automaticamente">
            <a:extLst>
              <a:ext uri="{FF2B5EF4-FFF2-40B4-BE49-F238E27FC236}">
                <a16:creationId xmlns:a16="http://schemas.microsoft.com/office/drawing/2014/main" id="{ED37B6FC-3E86-83A5-C44E-D24EB0A81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211" y="2151029"/>
            <a:ext cx="3154437" cy="2108418"/>
          </a:xfrm>
          <a:prstGeom prst="rect">
            <a:avLst/>
          </a:prstGeom>
        </p:spPr>
      </p:pic>
      <p:pic>
        <p:nvPicPr>
          <p:cNvPr id="14" name="Imagem 13" descr="Pessoas sentadas ao redor de uma mesa de escritório&#10;&#10;Descrição gerada automaticamente">
            <a:extLst>
              <a:ext uri="{FF2B5EF4-FFF2-40B4-BE49-F238E27FC236}">
                <a16:creationId xmlns:a16="http://schemas.microsoft.com/office/drawing/2014/main" id="{587098F7-E37C-AC76-DF78-89B14066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543" y="3239064"/>
            <a:ext cx="2658534" cy="1831300"/>
          </a:xfrm>
          <a:prstGeom prst="rect">
            <a:avLst/>
          </a:prstGeom>
        </p:spPr>
      </p:pic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030FB238-C417-BD65-DB9E-FA6DF0E6D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28" y="2205403"/>
            <a:ext cx="2960914" cy="19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CC3320C8-0DF2-47E2-AE32-8C570D54B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>
            <a:extLst>
              <a:ext uri="{FF2B5EF4-FFF2-40B4-BE49-F238E27FC236}">
                <a16:creationId xmlns:a16="http://schemas.microsoft.com/office/drawing/2014/main" id="{9937E2AB-626F-4D5D-8344-EE2C08191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31374C91-3FF2-48F7-A02C-36E1E075F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14">
            <a:extLst>
              <a:ext uri="{FF2B5EF4-FFF2-40B4-BE49-F238E27FC236}">
                <a16:creationId xmlns:a16="http://schemas.microsoft.com/office/drawing/2014/main" id="{AC084A8C-D0A6-4A75-AED9-C13FD20A6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6B537086-027A-4360-81BC-8BA916D2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EFAAFA00-A1E1-4789-A035-9CBB7B030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02358A-768D-9209-8065-8B069178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067" y="75054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Como ter acesso ao Wi-Fi em casa</a:t>
            </a:r>
            <a:endParaRPr lang="pt-BR" err="1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F41E8C-A896-2D67-3EBC-2C0CE1C2F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524378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>
                <a:cs typeface="Arial"/>
              </a:rPr>
              <a:t>Para ter acesso ao Wi-Fi em sua casa você precisa contratar um plano de internet banda larga ou fibra óptica com a operadora que deseja, vinda de instalação e configuração do roteador.</a:t>
            </a:r>
          </a:p>
          <a:p>
            <a:pPr marL="344170" indent="-344170"/>
            <a:r>
              <a:rPr lang="pt-BR">
                <a:cs typeface="Arial"/>
              </a:rPr>
              <a:t>Já com o plano, roteador montado e configurado você já pode ter acesso ao Wi-Fi em seus dispositivos.</a:t>
            </a:r>
          </a:p>
        </p:txBody>
      </p:sp>
      <p:sp>
        <p:nvSpPr>
          <p:cNvPr id="39" name="Rectangle 20">
            <a:extLst>
              <a:ext uri="{FF2B5EF4-FFF2-40B4-BE49-F238E27FC236}">
                <a16:creationId xmlns:a16="http://schemas.microsoft.com/office/drawing/2014/main" id="{FC0230C3-CF46-441A-85D2-5E6F8B3A1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64193AA-7578-6AA4-711C-A860A090B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607" y="110138"/>
            <a:ext cx="2369390" cy="3043383"/>
          </a:xfrm>
          <a:prstGeom prst="rect">
            <a:avLst/>
          </a:prstGeom>
        </p:spPr>
      </p:pic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24DFE0-2271-A58E-CDF6-5641D6A2C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5713" y="3196804"/>
            <a:ext cx="2213215" cy="35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Placa de ensaio eletrônica">
            <a:extLst>
              <a:ext uri="{FF2B5EF4-FFF2-40B4-BE49-F238E27FC236}">
                <a16:creationId xmlns:a16="http://schemas.microsoft.com/office/drawing/2014/main" id="{0A9CD801-6183-9EF6-D376-4590269EF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560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96B9B6-6D17-D627-23EA-8C61B17C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Marcos importantes</a:t>
            </a:r>
            <a:endParaRPr lang="pt-BR">
              <a:latin typeface="Comic Sans M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6FBD7147-B4F4-7FF3-7BBD-C24C29CE4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579" y="1405135"/>
            <a:ext cx="9900503" cy="5378054"/>
          </a:xfrm>
        </p:spPr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Desenvolvimento das Ondas de Rádio;</a:t>
            </a:r>
            <a:endParaRPr lang="pt-BR" sz="1600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Expansão das Redes de Computadores;</a:t>
            </a:r>
            <a:endParaRPr lang="pt-BR" sz="1600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Invenção do Ethernet;</a:t>
            </a:r>
            <a:endParaRPr lang="pt-BR" sz="1600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Desenvolvimento do IEEE 802.11; </a:t>
            </a:r>
            <a:r>
              <a:rPr lang="pt-BR" sz="1600">
                <a:ea typeface="+mn-lt"/>
                <a:cs typeface="+mn-lt"/>
              </a:rPr>
              <a:t>Instituto de Engenheiros Elétricos e Eletrônicos começou a desenvolver padrões para redes sem fio na década de 90, resultando este primeiro padrão em 97</a:t>
            </a: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Comercialização do Wi-Fi:</a:t>
            </a:r>
            <a:r>
              <a:rPr lang="pt-BR" sz="1600">
                <a:ea typeface="+mn-lt"/>
                <a:cs typeface="+mn-lt"/>
              </a:rPr>
              <a:t> A primeira versão comercialmente disponível do Wi-Fi, conhecida como Wi-Fi 1 (baseada no IEEE 802.11b), foi lançada em 1999.</a:t>
            </a: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Expansão dos Padrões e Velocidades;</a:t>
            </a:r>
            <a:endParaRPr lang="pt-BR" sz="1600">
              <a:ea typeface="+mn-lt"/>
              <a:cs typeface="+mn-lt"/>
            </a:endParaRP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Popularização em Residências e Empresas:</a:t>
            </a:r>
            <a:r>
              <a:rPr lang="pt-BR" sz="1600">
                <a:ea typeface="+mn-lt"/>
                <a:cs typeface="+mn-lt"/>
              </a:rPr>
              <a:t> Nos anos 2000, o Wi-Fi se tornou amplamente adotado em residências e empresas, substituindo em grande parte as conexões com fio.</a:t>
            </a:r>
            <a:endParaRPr lang="pt-BR" sz="160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r>
              <a:rPr lang="pt-BR" sz="1600" b="1">
                <a:ea typeface="+mn-lt"/>
                <a:cs typeface="+mn-lt"/>
              </a:rPr>
              <a:t>Wi-Fi em Espaços Públicos.</a:t>
            </a:r>
            <a:endParaRPr lang="pt-BR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447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C9164-8DDC-451A-BB64-5369328A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1" y="743975"/>
            <a:ext cx="3179369" cy="1077229"/>
          </a:xfrm>
        </p:spPr>
        <p:txBody>
          <a:bodyPr/>
          <a:lstStyle/>
          <a:p>
            <a:r>
              <a:rPr lang="pt-BR">
                <a:latin typeface="Comic Sans MS"/>
                <a:cs typeface="Arial"/>
              </a:rPr>
              <a:t>Pergunta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ED195A-9F5F-9C02-FAF3-440AF66E9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478" y="2946925"/>
            <a:ext cx="9236869" cy="15952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44170" indent="-344170"/>
            <a:r>
              <a:rPr lang="pt-BR" sz="4000">
                <a:ea typeface="+mn-lt"/>
                <a:cs typeface="+mn-lt"/>
              </a:rPr>
              <a:t> </a:t>
            </a:r>
            <a:r>
              <a:rPr lang="pt-BR" sz="4000">
                <a:latin typeface="Calibri"/>
                <a:ea typeface="+mn-lt"/>
                <a:cs typeface="+mn-lt"/>
              </a:rPr>
              <a:t>Qual o custo de fazer um projeto desse? É possível ter de forma gratuita?</a:t>
            </a:r>
          </a:p>
          <a:p>
            <a:pPr marL="0" indent="0">
              <a:buNone/>
            </a:pPr>
            <a:endParaRPr lang="pt-BR" sz="240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751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BA64BE3-A02E-D466-4917-3670A5583640}"/>
              </a:ext>
            </a:extLst>
          </p:cNvPr>
          <p:cNvSpPr txBox="1"/>
          <p:nvPr/>
        </p:nvSpPr>
        <p:spPr>
          <a:xfrm>
            <a:off x="1571037" y="1241779"/>
            <a:ext cx="852875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ea typeface="+mn-lt"/>
                <a:cs typeface="+mn-lt"/>
              </a:rPr>
              <a:t>Os preços que giram em volta da instalação e dos serviços de Wi-Fi podem variar de acordo com a operadora que fornece o produto e do pacote desejado pelo cliente, que pode abranger diversos fatores que influenciam diretamente o fator preço, como alcance e velocidade. </a:t>
            </a:r>
            <a:endParaRPr lang="pt-BR" sz="2400">
              <a:cs typeface="Arial"/>
            </a:endParaRPr>
          </a:p>
          <a:p>
            <a:r>
              <a:rPr lang="pt-BR" sz="2400">
                <a:ea typeface="+mn-lt"/>
                <a:cs typeface="+mn-lt"/>
              </a:rPr>
              <a:t>    Em uma residência comum um pacote de Wi-Fi de 100 Megas custa, em média, 70 reais e um plano de 300 Megas pode custar até 130 reais, incluindo a instalação e cabeamento. Já para empresas, os planos de Wi-Fi podem custar um pouco mais podendo chegar ao valor de 300 reais mensais por um plano de 1 Giga. </a:t>
            </a:r>
            <a:endParaRPr lang="pt-BR" sz="2400">
              <a:cs typeface="Arial"/>
            </a:endParaRPr>
          </a:p>
          <a:p>
            <a:pPr algn="l"/>
            <a:endParaRPr lang="pt-BR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050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D30D02-8BF1-52ED-2575-CFE86335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458" y="728312"/>
            <a:ext cx="6141936" cy="1077229"/>
          </a:xfrm>
        </p:spPr>
        <p:txBody>
          <a:bodyPr/>
          <a:lstStyle/>
          <a:p>
            <a:r>
              <a:rPr lang="pt-BR">
                <a:latin typeface="Comic Sans MS"/>
                <a:cs typeface="Arial"/>
              </a:rPr>
              <a:t>A conexão sem fio: Wi-Fi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A34C1B-5ECB-217A-6F96-F35CB965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1" y="1192650"/>
            <a:ext cx="7796540" cy="3997828"/>
          </a:xfrm>
        </p:spPr>
        <p:txBody>
          <a:bodyPr/>
          <a:lstStyle/>
          <a:p>
            <a:pPr marL="344170" indent="-344170"/>
            <a:r>
              <a:rPr lang="pt-BR" sz="1800">
                <a:ea typeface="+mn-lt"/>
                <a:cs typeface="+mn-lt"/>
              </a:rPr>
              <a:t>A conexão sem fio, o nosso famoso Wi-Fi, revolucionou a forma como nos conectamos à internet e compartilhamos informações em nosso mundo cada vez mais digital. </a:t>
            </a:r>
          </a:p>
          <a:p>
            <a:pPr marL="344170" indent="-344170"/>
            <a:r>
              <a:rPr lang="pt-BR" sz="1800">
                <a:ea typeface="+mn-lt"/>
                <a:cs typeface="+mn-lt"/>
              </a:rPr>
              <a:t>Nesta apresentação, vamos explorar o funcionamento fundamental do Wi-Fi, desde os componentes básicos até os padrões e a tecnologia que o tornam possível. </a:t>
            </a:r>
            <a:endParaRPr lang="pt-BR" sz="1800">
              <a:cs typeface="Arial" panose="020B0604020202020204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6FF37D2-671F-6B41-D816-2C69B922B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499" y="4569952"/>
            <a:ext cx="3287517" cy="235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7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79E1B-CD8F-1462-47A4-F0702F5A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15" y="2388500"/>
            <a:ext cx="7958331" cy="1077229"/>
          </a:xfrm>
        </p:spPr>
        <p:txBody>
          <a:bodyPr/>
          <a:lstStyle/>
          <a:p>
            <a:r>
              <a:rPr lang="pt-BR">
                <a:ea typeface="+mj-lt"/>
                <a:cs typeface="+mj-lt"/>
              </a:rPr>
              <a:t> . </a:t>
            </a:r>
            <a:r>
              <a:rPr lang="pt-BR">
                <a:latin typeface="Calibri"/>
                <a:ea typeface="+mj-lt"/>
                <a:cs typeface="+mj-lt"/>
              </a:rPr>
              <a:t>Como eu posso empreender/ganhar dinheiro com esse projeto?</a:t>
            </a:r>
            <a:endParaRPr lang="pt-BR">
              <a:latin typeface="Calibri"/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A99CE97-B288-82BE-6912-31F00E4C26A3}"/>
              </a:ext>
            </a:extLst>
          </p:cNvPr>
          <p:cNvSpPr txBox="1"/>
          <p:nvPr/>
        </p:nvSpPr>
        <p:spPr>
          <a:xfrm>
            <a:off x="2596444" y="827851"/>
            <a:ext cx="58194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latin typeface="Comic Sans MS"/>
                <a:cs typeface="Arial"/>
              </a:rPr>
              <a:t>Pergunta 2</a:t>
            </a:r>
          </a:p>
        </p:txBody>
      </p:sp>
    </p:spTree>
    <p:extLst>
      <p:ext uri="{BB962C8B-B14F-4D97-AF65-F5344CB8AC3E}">
        <p14:creationId xmlns:p14="http://schemas.microsoft.com/office/powerpoint/2010/main" val="15957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772B3D-B7B1-EB58-6238-66F03AE36B54}"/>
              </a:ext>
            </a:extLst>
          </p:cNvPr>
          <p:cNvSpPr txBox="1"/>
          <p:nvPr/>
        </p:nvSpPr>
        <p:spPr>
          <a:xfrm>
            <a:off x="1271882" y="1111955"/>
            <a:ext cx="1006216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noProof="1"/>
              <a:t>O Wi-Fi, em um panorama geral, pode incorporar diversos temas em áreas distintas. Se você possui o desejo de trabalhar diretamente ligado a rede Wi-Fi, algumas das profissões mais famosas e bem remuneradas atreladas a esse tema são: Engenheiro de Redes sem Fio, Especialista em Segurança de Redes Wi-Fi e Desenvolvedor de Aplicativos Móveis para Wi-Fi. </a:t>
            </a:r>
            <a:endParaRPr lang="pt-BR" sz="2400" noProof="1">
              <a:cs typeface="Arial"/>
            </a:endParaRPr>
          </a:p>
          <a:p>
            <a:r>
              <a:rPr lang="pt-BR" sz="2400" noProof="1"/>
              <a:t>No quesito empreender, há uma gama de caminhos que voce pode seguir para tentar estabelecer sua própria empresa. Os mais comum seria abrir uma empresa de redes Wi-Fi semelhante a outras operadoras, como: Oi, Vivo e Claro.</a:t>
            </a:r>
            <a:endParaRPr lang="pt-BR" sz="2400" noProof="1">
              <a:cs typeface="Arial"/>
            </a:endParaRPr>
          </a:p>
          <a:p>
            <a:endParaRPr lang="en-US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69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D9237-24F0-8B04-90B5-B3C005FF9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437" y="779834"/>
            <a:ext cx="2718405" cy="1077229"/>
          </a:xfrm>
        </p:spPr>
        <p:txBody>
          <a:bodyPr>
            <a:normAutofit/>
          </a:bodyPr>
          <a:lstStyle/>
          <a:p>
            <a:r>
              <a:rPr lang="pt-BR">
                <a:latin typeface="Comic Sans MS"/>
                <a:cs typeface="Arial"/>
              </a:rPr>
              <a:t>Pergunta 3</a:t>
            </a:r>
            <a:endParaRPr lang="pt-BR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7D29A-5D1D-F85F-B9A3-B5248AF81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784" y="1374783"/>
            <a:ext cx="7796540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 sz="2800">
                <a:latin typeface="Calibri"/>
                <a:ea typeface="+mn-lt"/>
                <a:cs typeface="+mn-lt"/>
              </a:rPr>
              <a:t>Para trabalhar nessa área, quanto eu ganho, qual a formação, quais as certificações que garantem o conhecimento?</a:t>
            </a:r>
            <a:endParaRPr lang="pt-BR" sz="2800">
              <a:latin typeface="Calibri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4792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8F784D6-6CE1-D34F-D405-F8A61CDC2FE6}"/>
              </a:ext>
            </a:extLst>
          </p:cNvPr>
          <p:cNvSpPr txBox="1"/>
          <p:nvPr/>
        </p:nvSpPr>
        <p:spPr>
          <a:xfrm>
            <a:off x="1636888" y="950147"/>
            <a:ext cx="9036755" cy="53245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ea typeface="+mn-lt"/>
                <a:cs typeface="+mn-lt"/>
              </a:rPr>
              <a:t>O </a:t>
            </a:r>
            <a:r>
              <a:rPr lang="pt-BR" sz="2400" b="1" u="sng">
                <a:ea typeface="+mn-lt"/>
                <a:cs typeface="+mn-lt"/>
              </a:rPr>
              <a:t>salário</a:t>
            </a:r>
            <a:r>
              <a:rPr lang="pt-BR" sz="2400">
                <a:ea typeface="+mn-lt"/>
                <a:cs typeface="+mn-lt"/>
              </a:rPr>
              <a:t> pode variar de acordo com a função exercida pelo profissional, porém um Administrador de Redes Wi-Fi pode ganhar algo entre R$4000,00 a R$8000,00. Já um Engenheiro de Redes Wi-Fi pode chegar ao salário de até R$15.000,00 por mês no Brasil, países como EUA chegam a oferecer uma média salarial de até U$ 60.000,00 por ano.</a:t>
            </a:r>
            <a:endParaRPr lang="pt-BR" sz="2400">
              <a:cs typeface="Arial"/>
            </a:endParaRPr>
          </a:p>
          <a:p>
            <a:r>
              <a:rPr lang="pt-BR" sz="2400">
                <a:ea typeface="+mn-lt"/>
                <a:cs typeface="+mn-lt"/>
              </a:rPr>
              <a:t>    As </a:t>
            </a:r>
            <a:r>
              <a:rPr lang="pt-BR" sz="2400" b="1" u="sng">
                <a:ea typeface="+mn-lt"/>
                <a:cs typeface="+mn-lt"/>
              </a:rPr>
              <a:t>formações</a:t>
            </a:r>
            <a:r>
              <a:rPr lang="pt-BR" sz="2400">
                <a:ea typeface="+mn-lt"/>
                <a:cs typeface="+mn-lt"/>
              </a:rPr>
              <a:t> recomendadas para este trabalho são: Curso Técnico em Redes de Computadores, Graduação em Ciência da Computação ou Engenharia de Redes, entre outras especializações.</a:t>
            </a:r>
            <a:endParaRPr lang="pt-BR" sz="2400">
              <a:cs typeface="Arial"/>
            </a:endParaRPr>
          </a:p>
          <a:p>
            <a:r>
              <a:rPr lang="pt-BR" sz="2400">
                <a:ea typeface="+mn-lt"/>
                <a:cs typeface="+mn-lt"/>
              </a:rPr>
              <a:t>    </a:t>
            </a:r>
            <a:r>
              <a:rPr lang="pt-BR" sz="2400" b="1" u="sng">
                <a:ea typeface="+mn-lt"/>
                <a:cs typeface="+mn-lt"/>
              </a:rPr>
              <a:t>Certificações</a:t>
            </a:r>
            <a:r>
              <a:rPr lang="pt-BR" sz="2400">
                <a:ea typeface="+mn-lt"/>
                <a:cs typeface="+mn-lt"/>
              </a:rPr>
              <a:t> populares incluem </a:t>
            </a:r>
            <a:r>
              <a:rPr lang="pt-BR" sz="2400" err="1">
                <a:ea typeface="+mn-lt"/>
                <a:cs typeface="+mn-lt"/>
              </a:rPr>
              <a:t>CompTIA</a:t>
            </a:r>
            <a:r>
              <a:rPr lang="pt-BR" sz="2400">
                <a:ea typeface="+mn-lt"/>
                <a:cs typeface="+mn-lt"/>
              </a:rPr>
              <a:t> Network+, Cisco CCNA, CCNP, e certificações de outros fornecedores como Juniper, Microsoft e VMware.</a:t>
            </a:r>
            <a:endParaRPr lang="pt-BR" sz="2400">
              <a:cs typeface="Arial"/>
            </a:endParaRPr>
          </a:p>
          <a:p>
            <a:pPr algn="l"/>
            <a:endParaRPr lang="pt-BR" sz="2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5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76E05-0106-E8CB-37F8-D4F01379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849" y="879495"/>
            <a:ext cx="7916392" cy="1371869"/>
          </a:xfrm>
        </p:spPr>
        <p:txBody>
          <a:bodyPr>
            <a:normAutofit fontScale="90000"/>
          </a:bodyPr>
          <a:lstStyle/>
          <a:p>
            <a:r>
              <a:rPr lang="pt-BR">
                <a:latin typeface="Comic Sans MS"/>
                <a:ea typeface="+mj-lt"/>
                <a:cs typeface="+mj-lt"/>
              </a:rPr>
              <a:t>Enfim, o Wi-Fi revolucionou e ira revolucionar mais ainda como nos conectamos as coisas!</a:t>
            </a:r>
            <a:endParaRPr lang="pt-BR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653356-69E7-5E44-40D3-1EA40118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076" y="1870688"/>
            <a:ext cx="7796540" cy="3997828"/>
          </a:xfrm>
        </p:spPr>
        <p:txBody>
          <a:bodyPr/>
          <a:lstStyle/>
          <a:p>
            <a:pPr marL="344170" indent="-344170"/>
            <a:r>
              <a:rPr lang="pt-BR">
                <a:cs typeface="Arial"/>
              </a:rPr>
              <a:t>Gostaríamos de expressar nossa sincera gratidão a todos vocês que prestaram atenção no nosso projeto.</a:t>
            </a:r>
          </a:p>
          <a:p>
            <a:pPr marL="344170" indent="-344170"/>
            <a:endParaRPr lang="pt-BR">
              <a:cs typeface="Arial"/>
            </a:endParaRPr>
          </a:p>
          <a:p>
            <a:pPr marL="344170" indent="-344170"/>
            <a:endParaRPr lang="pt-BR">
              <a:cs typeface="Arial"/>
            </a:endParaRPr>
          </a:p>
          <a:p>
            <a:pPr marL="0" indent="0" algn="ctr">
              <a:buNone/>
            </a:pPr>
            <a:r>
              <a:rPr lang="pt-BR">
                <a:cs typeface="Arial"/>
              </a:rPr>
              <a:t>Muito obrigado e até uma próxima.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87C882-FA60-9D0C-5EE2-B83D3C044541}"/>
              </a:ext>
            </a:extLst>
          </p:cNvPr>
          <p:cNvSpPr txBox="1"/>
          <p:nvPr/>
        </p:nvSpPr>
        <p:spPr>
          <a:xfrm>
            <a:off x="1028094" y="5382381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Arial"/>
              </a:rPr>
              <a:t>Equipe: </a:t>
            </a:r>
            <a:endParaRPr lang="pt-BR"/>
          </a:p>
          <a:p>
            <a:r>
              <a:rPr lang="pt-BR">
                <a:cs typeface="Arial"/>
              </a:rPr>
              <a:t>Ryan;</a:t>
            </a:r>
            <a:endParaRPr lang="pt-BR"/>
          </a:p>
          <a:p>
            <a:r>
              <a:rPr lang="pt-BR">
                <a:cs typeface="Arial"/>
              </a:rPr>
              <a:t>Adriano;</a:t>
            </a:r>
          </a:p>
          <a:p>
            <a:r>
              <a:rPr lang="pt-BR">
                <a:cs typeface="Arial"/>
              </a:rPr>
              <a:t>Rebeca;</a:t>
            </a:r>
          </a:p>
          <a:p>
            <a:r>
              <a:rPr lang="pt-BR">
                <a:cs typeface="Arial"/>
              </a:rPr>
              <a:t>Gustavo.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6E5C196-009A-7BDA-AD25-94B14679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258" y="5490882"/>
            <a:ext cx="231289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2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3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33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AED465-933C-3246-83E3-7B583BFC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pt-BR" sz="4800">
                <a:latin typeface="Comic Sans MS"/>
              </a:rPr>
              <a:t>A História do Wi-Fi</a:t>
            </a:r>
            <a:endParaRPr lang="pt-BR" sz="48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F89524-328E-A73B-3F52-920DBD5AE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874" y="2662280"/>
            <a:ext cx="8207265" cy="3387664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pt-BR">
                <a:ea typeface="+mn-lt"/>
                <a:cs typeface="+mn-lt"/>
              </a:rPr>
              <a:t>A história da tecnologia Wi-Fi remonta às décadas de 1940 e 1950, quando os cientistas começaram a pesquisar e desenvolver a transmissão de dados por meio de ondas de rádio. No entanto, o Wi-Fi como o conhecemos hoje começou a tomar forma nas décadas de 1980 e 1990, onde IEEE (Instituto de Engenheiros Eletricistas e Eletrônicos) começou a desenvolver padrões para rede sem fio, dando origem ao primeiro padrão IEEE 802.11.</a:t>
            </a:r>
            <a:endParaRPr lang="pt-BR" sz="1800">
              <a:cs typeface="Arial" panose="020B0604020202020204"/>
            </a:endParaRPr>
          </a:p>
        </p:txBody>
      </p:sp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2BA41DC7-5FCB-DE6F-1635-869813D5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211" y="94656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53581F1-58F0-4AB7-A8A0-209066727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Arte com logotipo Wi-Fi">
            <a:extLst>
              <a:ext uri="{FF2B5EF4-FFF2-40B4-BE49-F238E27FC236}">
                <a16:creationId xmlns:a16="http://schemas.microsoft.com/office/drawing/2014/main" id="{B99F70EF-F0E9-3605-F137-AA58AA3CD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2" r="9091" b="9854"/>
          <a:stretch/>
        </p:blipFill>
        <p:spPr>
          <a:xfrm>
            <a:off x="872" y="10"/>
            <a:ext cx="12191695" cy="68579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F805E00-AB38-4A7C-BECE-0DED0DEC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805C35-00DC-4889-A7FD-065BDE84C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4E6F7CC-42A8-4DCA-B793-34EE7A20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9DF81A-9E35-48CB-A13A-0F3044872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BF782AB-FEB4-4E4B-B045-C02BC655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7925404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80933-2754-C551-6A06-B17DF0FE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9" y="808056"/>
            <a:ext cx="5516236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O que significa a palavra Wi-Fi?</a:t>
            </a:r>
            <a:endParaRPr lang="pt-BR">
              <a:latin typeface="Comic Sans M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C4A675-2B09-1DE9-477F-0D1E0C66F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5518026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 sz="2400" dirty="0">
                <a:cs typeface="Arial"/>
              </a:rPr>
              <a:t>A palavra Wi-Fi vem da abreviação ''Wireless </a:t>
            </a:r>
            <a:r>
              <a:rPr lang="pt-BR" sz="2400" dirty="0" err="1">
                <a:cs typeface="Arial"/>
              </a:rPr>
              <a:t>Fidelity</a:t>
            </a:r>
            <a:r>
              <a:rPr lang="pt-BR" sz="2400" dirty="0">
                <a:cs typeface="Arial"/>
              </a:rPr>
              <a:t>'', que é apenas uma referência ao termo </a:t>
            </a:r>
            <a:r>
              <a:rPr lang="pt-BR" sz="2400" dirty="0" err="1">
                <a:cs typeface="Arial"/>
              </a:rPr>
              <a:t>Hi-Fi</a:t>
            </a:r>
            <a:r>
              <a:rPr lang="pt-BR" sz="2400" dirty="0">
                <a:cs typeface="Arial"/>
              </a:rPr>
              <a:t> que é usado para classificar aparelhos que tenha um som de alta qualidade.</a:t>
            </a:r>
            <a:endParaRPr lang="en-US" sz="2400" dirty="0">
              <a:cs typeface="Arial"/>
            </a:endParaRPr>
          </a:p>
          <a:p>
            <a:pPr marL="344170" indent="-344170"/>
            <a:endParaRPr lang="pt-BR"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E9FDCC-E070-4D2E-9AE6-67D4AE6C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937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FC2960-D1C1-4DA4-80AC-917F5D720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8FEE18-A202-4B5B-9A14-E92D810EB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B5DF690-D9DC-4EBA-B5FC-4B5008C0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740C4F6-E4D2-49DE-9589-9B1EF9520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080E5A-2458-464C-BADD-1A5A1C278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F7B23A-5F0D-4A26-9BFD-418108DC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5DE52F-ADFE-AD69-211B-9B3ABB4F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220" y="377738"/>
            <a:ext cx="6621879" cy="1858854"/>
          </a:xfrm>
        </p:spPr>
        <p:txBody>
          <a:bodyPr>
            <a:normAutofit/>
          </a:bodyPr>
          <a:lstStyle/>
          <a:p>
            <a:pPr algn="l"/>
            <a:r>
              <a:rPr lang="pt-BR" sz="3600">
                <a:latin typeface="Comic Sans MS"/>
                <a:cs typeface="Arial"/>
              </a:rPr>
              <a:t>Como funciona o Wi-Fi:</a:t>
            </a:r>
            <a:r>
              <a:rPr lang="pt-BR" sz="3200">
                <a:latin typeface="Comic Sans MS"/>
                <a:cs typeface="Arial"/>
              </a:rPr>
              <a:t>    </a:t>
            </a:r>
            <a:r>
              <a:rPr lang="pt-BR" sz="2600">
                <a:latin typeface="Comic Sans MS"/>
                <a:cs typeface="Arial"/>
              </a:rPr>
              <a:t> </a:t>
            </a:r>
            <a:r>
              <a:rPr lang="pt-BR" sz="2600">
                <a:cs typeface="Arial"/>
              </a:rPr>
              <a:t>  </a:t>
            </a:r>
            <a:endParaRPr lang="pt-BR" sz="26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31DDF3-9283-3E04-3693-8DCDCDF5E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448" y="2105202"/>
            <a:ext cx="5280896" cy="5478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cs typeface="Arial"/>
              </a:rPr>
              <a:t>É uma tecnologia que permite a conexão de internet sem fio, usando ondas de rádio para transmitir dados de um roteador para dispositivos eletrônicos.</a:t>
            </a:r>
          </a:p>
          <a:p>
            <a:pPr marL="0" indent="0">
              <a:buNone/>
            </a:pPr>
            <a:endParaRPr lang="pt-BR" sz="1600">
              <a:cs typeface="Arial" panose="020B0604020202020204"/>
            </a:endParaRPr>
          </a:p>
          <a:p>
            <a:pPr marL="0" indent="0">
              <a:buNone/>
            </a:pPr>
            <a:endParaRPr lang="pt-BR" sz="1600">
              <a:cs typeface="Arial" panose="020B0604020202020204"/>
            </a:endParaRPr>
          </a:p>
          <a:p>
            <a:pPr marL="0" indent="0">
              <a:buNone/>
            </a:pPr>
            <a:endParaRPr lang="pt-BR" sz="1600">
              <a:cs typeface="Arial" panose="020B0604020202020204"/>
            </a:endParaRPr>
          </a:p>
          <a:p>
            <a:pPr marL="0" indent="0">
              <a:buNone/>
            </a:pPr>
            <a:endParaRPr lang="pt-BR" sz="1600">
              <a:cs typeface="Arial" panose="020B060402020202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AC6B87-C9D5-46D5-B5CD-E01626C1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AC0206A7-77EA-0628-B481-F07CB7AA5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10" y="1920334"/>
            <a:ext cx="3476445" cy="4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7960" y="764389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94B45E-5C91-241C-5FBD-9DFBDF6FB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317" y="764924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pt-BR" sz="4800">
                <a:latin typeface="Comic Sans MS"/>
                <a:cs typeface="Arial"/>
              </a:rPr>
              <a:t>Roteador: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51963-1D5C-FFFC-A257-AD5B3228E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459" y="3409903"/>
            <a:ext cx="7272738" cy="4120908"/>
          </a:xfrm>
        </p:spPr>
        <p:txBody>
          <a:bodyPr anchor="t">
            <a:normAutofit/>
          </a:bodyPr>
          <a:lstStyle/>
          <a:p>
            <a:pPr marL="344170" indent="-344170"/>
            <a:r>
              <a:rPr lang="pt-BR" sz="2400">
                <a:cs typeface="Arial"/>
              </a:rPr>
              <a:t>É um dispositivo que permite a conexão de outros, funcionando como um "Ponto central" que redireciona os dados entre a internet e seus dispositivos.</a:t>
            </a:r>
            <a:br>
              <a:rPr lang="pt-BR" sz="2400">
                <a:cs typeface="Arial"/>
              </a:rPr>
            </a:br>
            <a:endParaRPr lang="pt-BR" sz="2400">
              <a:cs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C4E0B8-24E9-3B2A-0A5C-6DBFFAFF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96" y="858229"/>
            <a:ext cx="2743200" cy="146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 descr="Dispositivo móvel com aplicativos">
            <a:extLst>
              <a:ext uri="{FF2B5EF4-FFF2-40B4-BE49-F238E27FC236}">
                <a16:creationId xmlns:a16="http://schemas.microsoft.com/office/drawing/2014/main" id="{79BD744D-7538-0BBD-FCD2-E6595BA35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EED7C4-6E61-6A5B-5D70-8337E31D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962" y="44385"/>
            <a:ext cx="6363448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Quais dispositivos usam Wi-Fi</a:t>
            </a:r>
            <a:endParaRPr lang="pt-BR">
              <a:latin typeface="Comic Sans M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EB7CC1-5CC1-034D-202A-2C469E2B8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446" y="899253"/>
            <a:ext cx="11149326" cy="5960336"/>
          </a:xfrm>
        </p:spPr>
        <p:txBody>
          <a:bodyPr>
            <a:normAutofit fontScale="92500" lnSpcReduction="20000"/>
          </a:bodyPr>
          <a:lstStyle/>
          <a:p>
            <a:pPr marL="344170" indent="-344170"/>
            <a:r>
              <a:rPr lang="pt-BR">
                <a:cs typeface="Arial"/>
              </a:rPr>
              <a:t>Em resumo, o Wi-Fi está presente praticamente em tudo que usamos no dia-dia como:</a:t>
            </a:r>
          </a:p>
          <a:p>
            <a:pPr marL="344170" indent="-344170"/>
            <a:r>
              <a:rPr lang="pt-BR">
                <a:cs typeface="Arial"/>
              </a:rPr>
              <a:t>Celulares;</a:t>
            </a:r>
          </a:p>
          <a:p>
            <a:pPr marL="344170" indent="-344170"/>
            <a:r>
              <a:rPr lang="pt-BR">
                <a:cs typeface="Arial"/>
              </a:rPr>
              <a:t>Computadores / Notebooks;</a:t>
            </a:r>
          </a:p>
          <a:p>
            <a:pPr marL="344170" indent="-344170"/>
            <a:r>
              <a:rPr lang="pt-BR">
                <a:cs typeface="Arial"/>
              </a:rPr>
              <a:t>Vídeo Games;</a:t>
            </a:r>
          </a:p>
          <a:p>
            <a:pPr marL="344170" indent="-344170"/>
            <a:r>
              <a:rPr lang="pt-BR">
                <a:cs typeface="Arial"/>
              </a:rPr>
              <a:t>Smart TVs;</a:t>
            </a:r>
          </a:p>
          <a:p>
            <a:pPr marL="344170" indent="-344170"/>
            <a:r>
              <a:rPr lang="pt-BR">
                <a:cs typeface="Arial"/>
              </a:rPr>
              <a:t>Impressoras;</a:t>
            </a:r>
          </a:p>
          <a:p>
            <a:pPr marL="0" indent="0">
              <a:buNone/>
            </a:pPr>
            <a:endParaRPr lang="pt-BR">
              <a:cs typeface="Arial"/>
            </a:endParaRPr>
          </a:p>
          <a:p>
            <a:pPr marL="344170" indent="-344170"/>
            <a:r>
              <a:rPr lang="pt-BR">
                <a:cs typeface="Arial"/>
              </a:rPr>
              <a:t>Dispositivos de casa inteligentes;</a:t>
            </a:r>
          </a:p>
          <a:p>
            <a:pPr marL="344170" indent="-344170"/>
            <a:endParaRPr lang="pt-BR">
              <a:cs typeface="Arial"/>
            </a:endParaRPr>
          </a:p>
          <a:p>
            <a:pPr marL="344170" indent="-344170"/>
            <a:r>
              <a:rPr lang="pt-BR">
                <a:cs typeface="Arial"/>
              </a:rPr>
              <a:t>Assistentes Virtuais;</a:t>
            </a:r>
          </a:p>
          <a:p>
            <a:pPr marL="344170" indent="-344170"/>
            <a:endParaRPr lang="pt-BR">
              <a:cs typeface="Arial"/>
            </a:endParaRPr>
          </a:p>
          <a:p>
            <a:pPr marL="344170" indent="-344170"/>
            <a:r>
              <a:rPr lang="pt-BR">
                <a:cs typeface="Arial"/>
              </a:rPr>
              <a:t>Relógios Inteligentes;</a:t>
            </a:r>
          </a:p>
          <a:p>
            <a:pPr marL="344170" indent="-344170"/>
            <a:endParaRPr lang="pt-BR">
              <a:cs typeface="Arial"/>
            </a:endParaRPr>
          </a:p>
        </p:txBody>
      </p:sp>
      <p:pic>
        <p:nvPicPr>
          <p:cNvPr id="4" name="Imagem 3" descr="Uma imagem contendo objeto, luz, abajur, garrafa&#10;&#10;Descrição gerada automaticamente">
            <a:extLst>
              <a:ext uri="{FF2B5EF4-FFF2-40B4-BE49-F238E27FC236}">
                <a16:creationId xmlns:a16="http://schemas.microsoft.com/office/drawing/2014/main" id="{0B9C4C11-6376-0EBB-1416-EEEF8D819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80000">
            <a:off x="4785775" y="3947141"/>
            <a:ext cx="1161692" cy="809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2A377F-600A-1236-F1CC-7916ABE2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607" y="4602193"/>
            <a:ext cx="1190446" cy="11904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A60339-E586-DE92-963E-EE5131B81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004" y="5723626"/>
            <a:ext cx="1061050" cy="97478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AD654BD-7B74-C959-9B88-827252A1076C}"/>
              </a:ext>
            </a:extLst>
          </p:cNvPr>
          <p:cNvSpPr txBox="1"/>
          <p:nvPr/>
        </p:nvSpPr>
        <p:spPr>
          <a:xfrm>
            <a:off x="6941389" y="2046057"/>
            <a:ext cx="49860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latin typeface="Calibri"/>
                <a:ea typeface="+mn-lt"/>
                <a:cs typeface="+mn-lt"/>
              </a:rPr>
              <a:t>Essa lista está longe de ser exaustiva, pois o Wi-Fi se tornou uma tecnologia onipresente</a:t>
            </a:r>
            <a:endParaRPr lang="pt-BR" sz="2800">
              <a:latin typeface="Calibri"/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187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42">
            <a:extLst>
              <a:ext uri="{FF2B5EF4-FFF2-40B4-BE49-F238E27FC236}">
                <a16:creationId xmlns:a16="http://schemas.microsoft.com/office/drawing/2014/main" id="{A53581F1-58F0-4AB7-A8A0-209066727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Dispositivos coloridos e néon">
            <a:extLst>
              <a:ext uri="{FF2B5EF4-FFF2-40B4-BE49-F238E27FC236}">
                <a16:creationId xmlns:a16="http://schemas.microsoft.com/office/drawing/2014/main" id="{BE554CE0-F4C8-C4F2-1066-63F7F0D51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88" r="9091" b="24087"/>
          <a:stretch/>
        </p:blipFill>
        <p:spPr>
          <a:xfrm>
            <a:off x="86284" y="227"/>
            <a:ext cx="12191675" cy="6858000"/>
          </a:xfrm>
          <a:prstGeom prst="rect">
            <a:avLst/>
          </a:prstGeom>
        </p:spPr>
      </p:pic>
      <p:pic>
        <p:nvPicPr>
          <p:cNvPr id="41" name="Picture 44">
            <a:extLst>
              <a:ext uri="{FF2B5EF4-FFF2-40B4-BE49-F238E27FC236}">
                <a16:creationId xmlns:a16="http://schemas.microsoft.com/office/drawing/2014/main" id="{7F805E00-AB38-4A7C-BECE-0DED0DEC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2" name="Picture 46">
            <a:extLst>
              <a:ext uri="{FF2B5EF4-FFF2-40B4-BE49-F238E27FC236}">
                <a16:creationId xmlns:a16="http://schemas.microsoft.com/office/drawing/2014/main" id="{86805C35-00DC-4889-A7FD-065BDE84C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4" name="Rectangle 48">
            <a:extLst>
              <a:ext uri="{FF2B5EF4-FFF2-40B4-BE49-F238E27FC236}">
                <a16:creationId xmlns:a16="http://schemas.microsoft.com/office/drawing/2014/main" id="{F4E6F7CC-42A8-4DCA-B793-34EE7A20C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349DF81A-9E35-48CB-A13A-0F3044872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DBF782AB-FEB4-4E4B-B045-C02BC655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7925404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9D6F9A-140A-703F-C1CF-0DB66F36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696" y="635528"/>
            <a:ext cx="5976311" cy="1077229"/>
          </a:xfrm>
        </p:spPr>
        <p:txBody>
          <a:bodyPr>
            <a:normAutofit/>
          </a:bodyPr>
          <a:lstStyle/>
          <a:p>
            <a:pPr algn="l"/>
            <a:r>
              <a:rPr lang="pt-BR">
                <a:latin typeface="Comic Sans MS"/>
                <a:cs typeface="Arial"/>
              </a:rPr>
              <a:t>Limitações da rede sem fio: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DD2080-60BE-900A-E6EE-1CC19DDA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30" y="1175097"/>
            <a:ext cx="5518026" cy="3997828"/>
          </a:xfrm>
        </p:spPr>
        <p:txBody>
          <a:bodyPr>
            <a:normAutofit/>
          </a:bodyPr>
          <a:lstStyle/>
          <a:p>
            <a:pPr marL="344170" indent="-344170"/>
            <a:r>
              <a:rPr lang="pt-BR" sz="2400">
                <a:cs typeface="Arial"/>
              </a:rPr>
              <a:t>Sim, o Wi-Fi está sujeito a limitações, por exemplo: </a:t>
            </a:r>
          </a:p>
          <a:p>
            <a:pPr marL="0" indent="0">
              <a:buNone/>
            </a:pPr>
            <a:r>
              <a:rPr lang="pt-BR" sz="2400">
                <a:cs typeface="Arial"/>
              </a:rPr>
              <a:t>Distância do roteador e Obstáculos Físicos e Qualidade do Hardware</a:t>
            </a:r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F4E9FDCC-E070-4D2E-9AE6-67D4AE6C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937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CEEB34A-64C6-8282-577E-B6F66ED1F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90" y="4744155"/>
            <a:ext cx="3187300" cy="21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AD181-5444-A7A3-674D-085C40B0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59550" y="678660"/>
            <a:ext cx="7958331" cy="1077229"/>
          </a:xfrm>
        </p:spPr>
        <p:txBody>
          <a:bodyPr/>
          <a:lstStyle/>
          <a:p>
            <a:r>
              <a:rPr lang="pt-BR">
                <a:cs typeface="Arial"/>
              </a:rPr>
              <a:t>Repetidor Wi-Fi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004790-5357-84A9-6C64-04AFD7369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799" y="1709216"/>
            <a:ext cx="7796540" cy="3997828"/>
          </a:xfrm>
        </p:spPr>
        <p:txBody>
          <a:bodyPr/>
          <a:lstStyle/>
          <a:p>
            <a:pPr marL="344170" indent="-344170"/>
            <a:r>
              <a:rPr lang="pt-BR">
                <a:ea typeface="+mn-lt"/>
                <a:cs typeface="+mn-lt"/>
              </a:rPr>
              <a:t>Um repetidor é usado afim de ampliar o alcance de uma rede sem fio, capturando e retransmitindo o sinal. Apesar dessa utilidade, ele também pode causar lentidão de conexão já que os dados precisam ser transmitidos duas vezes.</a:t>
            </a:r>
            <a:br>
              <a:rPr lang="pt-BR">
                <a:ea typeface="+mn-lt"/>
                <a:cs typeface="+mn-lt"/>
              </a:rPr>
            </a:br>
            <a:endParaRPr lang="pt-BR">
              <a:ea typeface="+mn-lt"/>
              <a:cs typeface="+mn-lt"/>
            </a:endParaRPr>
          </a:p>
        </p:txBody>
      </p:sp>
      <p:pic>
        <p:nvPicPr>
          <p:cNvPr id="4" name="Imagem 3" descr="Uma imagem contendo jogo, vídeo, remoto, wii&#10;&#10;Descrição gerada automaticamente">
            <a:extLst>
              <a:ext uri="{FF2B5EF4-FFF2-40B4-BE49-F238E27FC236}">
                <a16:creationId xmlns:a16="http://schemas.microsoft.com/office/drawing/2014/main" id="{E2CF8CE8-54DF-F546-FDC6-2866ABE7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291789"/>
            <a:ext cx="1003300" cy="1423023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D120FFE-4E7E-9E80-9AB6-DC22EB9CC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71" y="4620580"/>
            <a:ext cx="3676414" cy="20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Madison</vt:lpstr>
      <vt:lpstr>  WI-FI         </vt:lpstr>
      <vt:lpstr>A conexão sem fio: Wi-Fi</vt:lpstr>
      <vt:lpstr>A História do Wi-Fi</vt:lpstr>
      <vt:lpstr>O que significa a palavra Wi-Fi?</vt:lpstr>
      <vt:lpstr>Como funciona o Wi-Fi:       </vt:lpstr>
      <vt:lpstr>Roteador:</vt:lpstr>
      <vt:lpstr>Quais dispositivos usam Wi-Fi</vt:lpstr>
      <vt:lpstr>Limitações da rede sem fio:</vt:lpstr>
      <vt:lpstr>Repetidor Wi-Fi</vt:lpstr>
      <vt:lpstr>Padrões de Wi-Fi</vt:lpstr>
      <vt:lpstr>Essas frequências são medidas em Gigahertz (GHz)</vt:lpstr>
      <vt:lpstr>Segurança</vt:lpstr>
      <vt:lpstr>WPA2 e WPA3</vt:lpstr>
      <vt:lpstr>Tipos de Redes Wi-Fi</vt:lpstr>
      <vt:lpstr>Apresentação do PowerPoint</vt:lpstr>
      <vt:lpstr>Como ter acesso ao Wi-Fi em casa</vt:lpstr>
      <vt:lpstr>Marcos importantes</vt:lpstr>
      <vt:lpstr>Pergunta 1</vt:lpstr>
      <vt:lpstr>Apresentação do PowerPoint</vt:lpstr>
      <vt:lpstr> . Como eu posso empreender/ganhar dinheiro com esse projeto?</vt:lpstr>
      <vt:lpstr>Apresentação do PowerPoint</vt:lpstr>
      <vt:lpstr>Pergunta 3</vt:lpstr>
      <vt:lpstr>Apresentação do PowerPoint</vt:lpstr>
      <vt:lpstr>Enfim, o Wi-Fi revolucionou e ira revolucionar mais ainda como nos conectamos as coisas!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24</cp:revision>
  <dcterms:created xsi:type="dcterms:W3CDTF">2023-09-08T23:48:24Z</dcterms:created>
  <dcterms:modified xsi:type="dcterms:W3CDTF">2023-09-15T22:16:40Z</dcterms:modified>
</cp:coreProperties>
</file>